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861" r:id="rId2"/>
    <p:sldId id="1016" r:id="rId3"/>
    <p:sldId id="1014" r:id="rId4"/>
    <p:sldId id="1032" r:id="rId5"/>
    <p:sldId id="1033" r:id="rId6"/>
    <p:sldId id="1034" r:id="rId7"/>
    <p:sldId id="1031" r:id="rId8"/>
    <p:sldId id="1020" r:id="rId9"/>
    <p:sldId id="1026" r:id="rId10"/>
    <p:sldId id="1035" r:id="rId11"/>
    <p:sldId id="1036"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62" autoAdjust="0"/>
    <p:restoredTop sz="82450" autoAdjust="0"/>
  </p:normalViewPr>
  <p:slideViewPr>
    <p:cSldViewPr>
      <p:cViewPr varScale="1">
        <p:scale>
          <a:sx n="186" d="100"/>
          <a:sy n="186" d="100"/>
        </p:scale>
        <p:origin x="832"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3/12/21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476497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368756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262442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596067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408559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490712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646633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452086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1:11– 2:16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Times New Roman" panose="02020603050405020304" pitchFamily="18" charset="0"/>
                <a:cs typeface="Times New Roman" panose="02020603050405020304" pitchFamily="18" charset="0"/>
              </a:rPr>
              <a:t>Pure Gospel from the Word of God</a:t>
            </a:r>
          </a:p>
        </p:txBody>
      </p:sp>
      <p:sp>
        <p:nvSpPr>
          <p:cNvPr id="3" name="TextBox 2">
            <a:extLst>
              <a:ext uri="{FF2B5EF4-FFF2-40B4-BE49-F238E27FC236}">
                <a16:creationId xmlns:a16="http://schemas.microsoft.com/office/drawing/2014/main" id="{4FF9FEF9-F093-5F44-987C-A515FEB55978}"/>
              </a:ext>
            </a:extLst>
          </p:cNvPr>
          <p:cNvSpPr txBox="1"/>
          <p:nvPr/>
        </p:nvSpPr>
        <p:spPr>
          <a:xfrm>
            <a:off x="0" y="373253"/>
            <a:ext cx="9131479" cy="400110"/>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The importance of listening to the Word of God rather than the teachings of men</a:t>
            </a:r>
          </a:p>
        </p:txBody>
      </p:sp>
      <p:sp>
        <p:nvSpPr>
          <p:cNvPr id="4" name="TextBox 3">
            <a:extLst>
              <a:ext uri="{FF2B5EF4-FFF2-40B4-BE49-F238E27FC236}">
                <a16:creationId xmlns:a16="http://schemas.microsoft.com/office/drawing/2014/main" id="{8A3AD699-7124-5840-9612-C3710130A552}"/>
              </a:ext>
            </a:extLst>
          </p:cNvPr>
          <p:cNvSpPr txBox="1"/>
          <p:nvPr/>
        </p:nvSpPr>
        <p:spPr>
          <a:xfrm>
            <a:off x="228662" y="819115"/>
            <a:ext cx="8675039" cy="2031325"/>
          </a:xfrm>
          <a:prstGeom prst="rect">
            <a:avLst/>
          </a:prstGeom>
          <a:noFill/>
          <a:ln>
            <a:solidFill>
              <a:schemeClr val="bg1"/>
            </a:solidFill>
          </a:ln>
        </p:spPr>
        <p:txBody>
          <a:bodyPr wrap="square" rtlCol="0">
            <a:spAutoFit/>
          </a:bodyPr>
          <a:lstStyle/>
          <a:p>
            <a:r>
              <a:rPr lang="en-AU" u="sng" dirty="0">
                <a:solidFill>
                  <a:schemeClr val="bg1"/>
                </a:solidFill>
                <a:latin typeface="Times New Roman" panose="02020603050405020304" pitchFamily="18" charset="0"/>
                <a:cs typeface="Times New Roman" panose="02020603050405020304" pitchFamily="18" charset="0"/>
              </a:rPr>
              <a:t>Peter Hears the Word of God and Obeys</a:t>
            </a:r>
            <a:endParaRPr lang="en-AU" b="1" u="sng" dirty="0">
              <a:solidFill>
                <a:schemeClr val="bg1"/>
              </a:solidFill>
              <a:latin typeface="Times New Roman" panose="02020603050405020304" pitchFamily="18" charset="0"/>
              <a:cs typeface="Times New Roman" panose="02020603050405020304" pitchFamily="18" charset="0"/>
            </a:endParaRP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good Jew, Peter would not fellowship with Gentiles (unclean)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spoke to Peter and told him to fellowship with the Gentiles.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Peter was changed as he saw God at work among the Gentiles.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stood by the ministry to the Gentiles, and did not require them to follow works of Law</a:t>
            </a:r>
          </a:p>
          <a:p>
            <a:r>
              <a:rPr lang="en-AU" u="sng" dirty="0">
                <a:solidFill>
                  <a:schemeClr val="bg1"/>
                </a:solidFill>
                <a:latin typeface="Times New Roman" panose="02020603050405020304" pitchFamily="18" charset="0"/>
                <a:cs typeface="Times New Roman" panose="02020603050405020304" pitchFamily="18" charset="0"/>
              </a:rPr>
              <a:t>Peter fails – Influenced by men, away from the Word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Peter feared the influential ‘circumcision party’ and withdrew from fellowship</a:t>
            </a:r>
          </a:p>
        </p:txBody>
      </p:sp>
      <p:sp>
        <p:nvSpPr>
          <p:cNvPr id="6" name="TextBox 5">
            <a:extLst>
              <a:ext uri="{FF2B5EF4-FFF2-40B4-BE49-F238E27FC236}">
                <a16:creationId xmlns:a16="http://schemas.microsoft.com/office/drawing/2014/main" id="{757D97B3-1E39-6348-872C-20DE2CD22E7C}"/>
              </a:ext>
            </a:extLst>
          </p:cNvPr>
          <p:cNvSpPr txBox="1"/>
          <p:nvPr/>
        </p:nvSpPr>
        <p:spPr>
          <a:xfrm>
            <a:off x="228661" y="2901701"/>
            <a:ext cx="867504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Apostle Paul heard the Word of God and obeyed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message he preached was affirmed by the ‘Pillars’ of the church</a:t>
            </a:r>
          </a:p>
        </p:txBody>
      </p:sp>
      <p:sp>
        <p:nvSpPr>
          <p:cNvPr id="2" name="TextBox 1">
            <a:extLst>
              <a:ext uri="{FF2B5EF4-FFF2-40B4-BE49-F238E27FC236}">
                <a16:creationId xmlns:a16="http://schemas.microsoft.com/office/drawing/2014/main" id="{39D04EB0-34F8-4045-A1E0-6EE951BB2532}"/>
              </a:ext>
            </a:extLst>
          </p:cNvPr>
          <p:cNvSpPr txBox="1"/>
          <p:nvPr/>
        </p:nvSpPr>
        <p:spPr>
          <a:xfrm>
            <a:off x="1658006" y="3583999"/>
            <a:ext cx="5976664"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Sometimes we let Jesus down, and feel unworthy.  </a:t>
            </a:r>
          </a:p>
          <a:p>
            <a:pPr algn="ctr"/>
            <a:r>
              <a:rPr lang="en-AU" dirty="0">
                <a:solidFill>
                  <a:schemeClr val="bg1"/>
                </a:solidFill>
                <a:latin typeface="Times New Roman" panose="02020603050405020304" pitchFamily="18" charset="0"/>
                <a:cs typeface="Times New Roman" panose="02020603050405020304" pitchFamily="18" charset="0"/>
              </a:rPr>
              <a:t>Take heart.  Even Peter let Jesus down, and God still used him.</a:t>
            </a:r>
          </a:p>
        </p:txBody>
      </p:sp>
      <p:sp>
        <p:nvSpPr>
          <p:cNvPr id="7" name="TextBox 6">
            <a:extLst>
              <a:ext uri="{FF2B5EF4-FFF2-40B4-BE49-F238E27FC236}">
                <a16:creationId xmlns:a16="http://schemas.microsoft.com/office/drawing/2014/main" id="{DA78B13A-C15A-8E47-ADA1-B8C0BA3BD9C1}"/>
              </a:ext>
            </a:extLst>
          </p:cNvPr>
          <p:cNvSpPr txBox="1"/>
          <p:nvPr/>
        </p:nvSpPr>
        <p:spPr>
          <a:xfrm>
            <a:off x="443" y="4342184"/>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a leader in the church listens to the teaching of men, others follow suit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Bible teachers are important, but test everything for truth and hold to the Word of God</a:t>
            </a:r>
          </a:p>
        </p:txBody>
      </p:sp>
    </p:spTree>
    <p:extLst>
      <p:ext uri="{BB962C8B-B14F-4D97-AF65-F5344CB8AC3E}">
        <p14:creationId xmlns:p14="http://schemas.microsoft.com/office/powerpoint/2010/main" val="39373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Times New Roman" panose="02020603050405020304" pitchFamily="18" charset="0"/>
                <a:cs typeface="Times New Roman" panose="02020603050405020304" pitchFamily="18" charset="0"/>
              </a:rPr>
              <a:t>Pure Gospel from the Word of God</a:t>
            </a:r>
          </a:p>
        </p:txBody>
      </p:sp>
      <p:sp>
        <p:nvSpPr>
          <p:cNvPr id="3" name="TextBox 2">
            <a:extLst>
              <a:ext uri="{FF2B5EF4-FFF2-40B4-BE49-F238E27FC236}">
                <a16:creationId xmlns:a16="http://schemas.microsoft.com/office/drawing/2014/main" id="{4FF9FEF9-F093-5F44-987C-A515FEB55978}"/>
              </a:ext>
            </a:extLst>
          </p:cNvPr>
          <p:cNvSpPr txBox="1"/>
          <p:nvPr/>
        </p:nvSpPr>
        <p:spPr>
          <a:xfrm>
            <a:off x="0" y="337220"/>
            <a:ext cx="9131479" cy="400110"/>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The importance of listening to the Word of God rather than the teachings of men</a:t>
            </a:r>
          </a:p>
        </p:txBody>
      </p:sp>
      <p:sp>
        <p:nvSpPr>
          <p:cNvPr id="6" name="TextBox 5">
            <a:extLst>
              <a:ext uri="{FF2B5EF4-FFF2-40B4-BE49-F238E27FC236}">
                <a16:creationId xmlns:a16="http://schemas.microsoft.com/office/drawing/2014/main" id="{757D97B3-1E39-6348-872C-20DE2CD22E7C}"/>
              </a:ext>
            </a:extLst>
          </p:cNvPr>
          <p:cNvSpPr txBox="1"/>
          <p:nvPr/>
        </p:nvSpPr>
        <p:spPr>
          <a:xfrm>
            <a:off x="323528" y="772928"/>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Apostle Paul heard the Word of God and obeyed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message he preached was affirmed by the ‘Pillars’ of the church</a:t>
            </a:r>
          </a:p>
        </p:txBody>
      </p:sp>
      <p:sp>
        <p:nvSpPr>
          <p:cNvPr id="2" name="TextBox 1">
            <a:extLst>
              <a:ext uri="{FF2B5EF4-FFF2-40B4-BE49-F238E27FC236}">
                <a16:creationId xmlns:a16="http://schemas.microsoft.com/office/drawing/2014/main" id="{39D04EB0-34F8-4045-A1E0-6EE951BB2532}"/>
              </a:ext>
            </a:extLst>
          </p:cNvPr>
          <p:cNvSpPr txBox="1"/>
          <p:nvPr/>
        </p:nvSpPr>
        <p:spPr>
          <a:xfrm>
            <a:off x="1820779" y="1419259"/>
            <a:ext cx="5976664"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Sometimes we let Jesus down, and feel unworthy.  </a:t>
            </a:r>
          </a:p>
          <a:p>
            <a:pPr algn="ctr"/>
            <a:r>
              <a:rPr lang="en-AU" dirty="0">
                <a:solidFill>
                  <a:schemeClr val="bg1"/>
                </a:solidFill>
                <a:latin typeface="Times New Roman" panose="02020603050405020304" pitchFamily="18" charset="0"/>
                <a:cs typeface="Times New Roman" panose="02020603050405020304" pitchFamily="18" charset="0"/>
              </a:rPr>
              <a:t>Take heart.  Even Peter let Jesus down, and God still used him.</a:t>
            </a:r>
          </a:p>
        </p:txBody>
      </p:sp>
      <p:sp>
        <p:nvSpPr>
          <p:cNvPr id="7" name="TextBox 6">
            <a:extLst>
              <a:ext uri="{FF2B5EF4-FFF2-40B4-BE49-F238E27FC236}">
                <a16:creationId xmlns:a16="http://schemas.microsoft.com/office/drawing/2014/main" id="{DA78B13A-C15A-8E47-ADA1-B8C0BA3BD9C1}"/>
              </a:ext>
            </a:extLst>
          </p:cNvPr>
          <p:cNvSpPr txBox="1"/>
          <p:nvPr/>
        </p:nvSpPr>
        <p:spPr>
          <a:xfrm>
            <a:off x="163216" y="2033293"/>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a leader in the church listens to the teaching of men, others follow suit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Bible teachers are important, but test everything for truth and hold to the Word of God</a:t>
            </a:r>
          </a:p>
        </p:txBody>
      </p:sp>
      <p:sp>
        <p:nvSpPr>
          <p:cNvPr id="8" name="Rectangle 7">
            <a:extLst>
              <a:ext uri="{FF2B5EF4-FFF2-40B4-BE49-F238E27FC236}">
                <a16:creationId xmlns:a16="http://schemas.microsoft.com/office/drawing/2014/main" id="{8A1AB92E-7512-4146-B421-A67F4526818F}"/>
              </a:ext>
            </a:extLst>
          </p:cNvPr>
          <p:cNvSpPr/>
          <p:nvPr/>
        </p:nvSpPr>
        <p:spPr>
          <a:xfrm>
            <a:off x="67615" y="3291892"/>
            <a:ext cx="8908088" cy="1343701"/>
          </a:xfrm>
          <a:prstGeom prst="rect">
            <a:avLst/>
          </a:prstGeom>
          <a:solidFill>
            <a:schemeClr val="bg1"/>
          </a:solidFill>
        </p:spPr>
        <p:txBody>
          <a:bodyPr wrap="square">
            <a:spAutoFit/>
          </a:bodyPr>
          <a:lstStyle/>
          <a:p>
            <a:pPr>
              <a:lnSpc>
                <a:spcPct val="115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yet we know that a person is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not</a:t>
            </a:r>
            <a:r>
              <a:rPr lang="en-AU" dirty="0">
                <a:latin typeface="Comic Sans MS" panose="030F0902030302020204" pitchFamily="66" charset="0"/>
                <a:ea typeface="Times New Roman" panose="02020603050405020304" pitchFamily="18" charset="0"/>
                <a:cs typeface="Times New Roman" panose="02020603050405020304" pitchFamily="18" charset="0"/>
              </a:rPr>
              <a:t> justified by works of the law but through faith in Jesus Christ, so </a:t>
            </a:r>
            <a:r>
              <a:rPr lang="en-AU" u="sng" dirty="0">
                <a:latin typeface="Comic Sans MS" panose="030F0902030302020204" pitchFamily="66" charset="0"/>
                <a:ea typeface="Times New Roman" panose="02020603050405020304" pitchFamily="18" charset="0"/>
                <a:cs typeface="Times New Roman" panose="02020603050405020304" pitchFamily="18" charset="0"/>
              </a:rPr>
              <a:t>we also</a:t>
            </a:r>
            <a:r>
              <a:rPr lang="en-AU" dirty="0">
                <a:latin typeface="Comic Sans MS" panose="030F0902030302020204" pitchFamily="66" charset="0"/>
                <a:ea typeface="Times New Roman" panose="02020603050405020304" pitchFamily="18" charset="0"/>
                <a:cs typeface="Times New Roman" panose="02020603050405020304" pitchFamily="18" charset="0"/>
              </a:rPr>
              <a:t> have believed in Christ Jesus, in order to be justified by faith in Christ and not by works of the law, because by works of the law </a:t>
            </a:r>
            <a:r>
              <a:rPr lang="en-AU" u="sng" dirty="0">
                <a:latin typeface="Comic Sans MS" panose="030F0902030302020204" pitchFamily="66" charset="0"/>
                <a:ea typeface="Times New Roman" panose="02020603050405020304" pitchFamily="18" charset="0"/>
                <a:cs typeface="Times New Roman" panose="02020603050405020304" pitchFamily="18" charset="0"/>
              </a:rPr>
              <a:t>no one will be justified</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4625618B-9F23-0E49-A932-66662D8759B1}"/>
              </a:ext>
            </a:extLst>
          </p:cNvPr>
          <p:cNvSpPr txBox="1"/>
          <p:nvPr/>
        </p:nvSpPr>
        <p:spPr>
          <a:xfrm>
            <a:off x="1763688" y="2565520"/>
            <a:ext cx="5142126"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‘works of the Law’ attitude misses the point that we are all sinners in need of a saviour.</a:t>
            </a:r>
          </a:p>
        </p:txBody>
      </p:sp>
      <p:sp>
        <p:nvSpPr>
          <p:cNvPr id="11" name="TextBox 10">
            <a:extLst>
              <a:ext uri="{FF2B5EF4-FFF2-40B4-BE49-F238E27FC236}">
                <a16:creationId xmlns:a16="http://schemas.microsoft.com/office/drawing/2014/main" id="{CE962491-78A5-EC4C-A512-B655F4386931}"/>
              </a:ext>
            </a:extLst>
          </p:cNvPr>
          <p:cNvSpPr txBox="1"/>
          <p:nvPr/>
        </p:nvSpPr>
        <p:spPr>
          <a:xfrm>
            <a:off x="36075" y="4660432"/>
            <a:ext cx="897116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Christ, we are all on an equal footing, for without Him, no one is justified.</a:t>
            </a:r>
          </a:p>
        </p:txBody>
      </p:sp>
    </p:spTree>
    <p:extLst>
      <p:ext uri="{BB962C8B-B14F-4D97-AF65-F5344CB8AC3E}">
        <p14:creationId xmlns:p14="http://schemas.microsoft.com/office/powerpoint/2010/main" val="26154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808065"/>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50" b="1" baseline="30000" dirty="0">
                <a:solidFill>
                  <a:schemeClr val="bg1"/>
                </a:solidFill>
                <a:latin typeface="Times New Roman" panose="02020603050405020304" pitchFamily="18" charset="0"/>
                <a:ea typeface="Times New Roman" panose="02020603050405020304" pitchFamily="18" charset="0"/>
              </a:rPr>
              <a:t>11 </a:t>
            </a:r>
            <a:r>
              <a:rPr lang="en-AU" sz="2450" dirty="0">
                <a:solidFill>
                  <a:schemeClr val="bg1"/>
                </a:solidFill>
                <a:latin typeface="Times New Roman" panose="02020603050405020304" pitchFamily="18" charset="0"/>
                <a:ea typeface="Times New Roman" panose="02020603050405020304" pitchFamily="18" charset="0"/>
              </a:rPr>
              <a:t>For I would have you know, brothers, that the gospel that was preached by me is not man’s gospel.  </a:t>
            </a:r>
            <a:r>
              <a:rPr lang="en-AU" sz="2450" b="1" baseline="30000" dirty="0">
                <a:solidFill>
                  <a:schemeClr val="bg1"/>
                </a:solidFill>
                <a:latin typeface="Times New Roman" panose="02020603050405020304" pitchFamily="18" charset="0"/>
                <a:ea typeface="Times New Roman" panose="02020603050405020304" pitchFamily="18" charset="0"/>
              </a:rPr>
              <a:t>12 </a:t>
            </a:r>
            <a:r>
              <a:rPr lang="en-AU" sz="2450" dirty="0">
                <a:solidFill>
                  <a:schemeClr val="bg1"/>
                </a:solidFill>
                <a:latin typeface="Times New Roman" panose="02020603050405020304" pitchFamily="18" charset="0"/>
                <a:ea typeface="Times New Roman" panose="02020603050405020304" pitchFamily="18" charset="0"/>
              </a:rPr>
              <a:t>For I did not receive it from any man, nor was I taught it, but I received it through a revelation of Jesus Christ.  </a:t>
            </a:r>
            <a:r>
              <a:rPr lang="en-AU" sz="2450" b="1" baseline="30000" dirty="0">
                <a:solidFill>
                  <a:schemeClr val="bg1"/>
                </a:solidFill>
                <a:latin typeface="Times New Roman" panose="02020603050405020304" pitchFamily="18" charset="0"/>
                <a:ea typeface="Times New Roman" panose="02020603050405020304" pitchFamily="18" charset="0"/>
              </a:rPr>
              <a:t>13 </a:t>
            </a:r>
            <a:r>
              <a:rPr lang="en-AU" sz="2450" dirty="0">
                <a:solidFill>
                  <a:schemeClr val="bg1"/>
                </a:solidFill>
                <a:latin typeface="Times New Roman" panose="02020603050405020304" pitchFamily="18" charset="0"/>
                <a:ea typeface="Times New Roman" panose="02020603050405020304" pitchFamily="18" charset="0"/>
              </a:rPr>
              <a:t>For you have heard of my former life in Judaism, how I persecuted the church of God violently and tried to destroy it.  </a:t>
            </a:r>
            <a:r>
              <a:rPr lang="en-AU" sz="2450" b="1" baseline="30000" dirty="0">
                <a:solidFill>
                  <a:schemeClr val="bg1"/>
                </a:solidFill>
                <a:latin typeface="Times New Roman" panose="02020603050405020304" pitchFamily="18" charset="0"/>
                <a:ea typeface="Times New Roman" panose="02020603050405020304" pitchFamily="18" charset="0"/>
              </a:rPr>
              <a:t>14 </a:t>
            </a:r>
            <a:r>
              <a:rPr lang="en-AU" sz="2450" dirty="0">
                <a:solidFill>
                  <a:schemeClr val="bg1"/>
                </a:solidFill>
                <a:latin typeface="Times New Roman" panose="02020603050405020304" pitchFamily="18" charset="0"/>
                <a:ea typeface="Times New Roman" panose="02020603050405020304" pitchFamily="18" charset="0"/>
              </a:rPr>
              <a:t>And I was advancing in Judaism beyond many of my own age among my people, so extremely zealous was I for the traditions of my fathers.  </a:t>
            </a:r>
            <a:r>
              <a:rPr lang="en-AU" sz="2450" b="1" baseline="30000" dirty="0">
                <a:solidFill>
                  <a:schemeClr val="bg1"/>
                </a:solidFill>
                <a:latin typeface="Times New Roman" panose="02020603050405020304" pitchFamily="18" charset="0"/>
                <a:ea typeface="Times New Roman" panose="02020603050405020304" pitchFamily="18" charset="0"/>
              </a:rPr>
              <a:t>15 </a:t>
            </a:r>
            <a:r>
              <a:rPr lang="en-AU" sz="2450" dirty="0">
                <a:solidFill>
                  <a:schemeClr val="bg1"/>
                </a:solidFill>
                <a:latin typeface="Times New Roman" panose="02020603050405020304" pitchFamily="18" charset="0"/>
                <a:ea typeface="Times New Roman" panose="02020603050405020304" pitchFamily="18" charset="0"/>
              </a:rPr>
              <a:t>But when he who had set me apart before I was born, and who called me by his grace, </a:t>
            </a:r>
            <a:r>
              <a:rPr lang="en-AU" sz="2450" b="1" baseline="30000" dirty="0">
                <a:solidFill>
                  <a:schemeClr val="bg1"/>
                </a:solidFill>
                <a:latin typeface="Times New Roman" panose="02020603050405020304" pitchFamily="18" charset="0"/>
                <a:ea typeface="Times New Roman" panose="02020603050405020304" pitchFamily="18" charset="0"/>
              </a:rPr>
              <a:t>16 </a:t>
            </a:r>
            <a:r>
              <a:rPr lang="en-AU" sz="2450" dirty="0">
                <a:solidFill>
                  <a:schemeClr val="bg1"/>
                </a:solidFill>
                <a:latin typeface="Times New Roman" panose="02020603050405020304" pitchFamily="18" charset="0"/>
                <a:ea typeface="Times New Roman" panose="02020603050405020304" pitchFamily="18" charset="0"/>
              </a:rPr>
              <a:t>was pleased to reveal his Son to me, in order that I might preach him among the Gentiles, I did not immediately consult with anyone; </a:t>
            </a:r>
            <a:r>
              <a:rPr lang="en-AU" sz="2450" b="1" baseline="30000" dirty="0">
                <a:solidFill>
                  <a:schemeClr val="bg1"/>
                </a:solidFill>
                <a:latin typeface="Times New Roman" panose="02020603050405020304" pitchFamily="18" charset="0"/>
                <a:ea typeface="Times New Roman" panose="02020603050405020304" pitchFamily="18" charset="0"/>
              </a:rPr>
              <a:t>17 </a:t>
            </a:r>
            <a:r>
              <a:rPr lang="en-AU" sz="2450" dirty="0">
                <a:solidFill>
                  <a:schemeClr val="bg1"/>
                </a:solidFill>
                <a:latin typeface="Times New Roman" panose="02020603050405020304" pitchFamily="18" charset="0"/>
                <a:ea typeface="Times New Roman" panose="02020603050405020304" pitchFamily="18" charset="0"/>
              </a:rPr>
              <a:t>nor did I go up to Jerusalem to those who were apostles before me, but I went away into Arabia, and returned again to Damascus.</a:t>
            </a:r>
            <a:r>
              <a:rPr lang="en-AU" sz="2450" dirty="0">
                <a:solidFill>
                  <a:schemeClr val="bg1"/>
                </a:solidFill>
              </a:rPr>
              <a:t> </a:t>
            </a:r>
            <a:endParaRPr lang="en-AU" sz="245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181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rPr>
              <a:t>Then after three years I went up to Jerusalem to visit Cephas and remained with him fifteen days.  </a:t>
            </a:r>
            <a:r>
              <a:rPr lang="en-AU" sz="2800" b="1" baseline="30000" dirty="0">
                <a:solidFill>
                  <a:schemeClr val="bg1"/>
                </a:solidFill>
                <a:latin typeface="Times New Roman" panose="02020603050405020304" pitchFamily="18" charset="0"/>
                <a:ea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rPr>
              <a:t>But I saw none of the other apostles except James the Lord’s brother.  </a:t>
            </a:r>
            <a:r>
              <a:rPr lang="en-AU" sz="2800" b="1" baseline="30000" dirty="0">
                <a:solidFill>
                  <a:schemeClr val="bg1"/>
                </a:solidFill>
                <a:latin typeface="Times New Roman" panose="02020603050405020304" pitchFamily="18" charset="0"/>
                <a:ea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rPr>
              <a:t>(In what I am writing to you, before God, I do not lie!) </a:t>
            </a:r>
            <a:r>
              <a:rPr lang="en-AU" sz="2800" b="1" baseline="30000" dirty="0">
                <a:solidFill>
                  <a:schemeClr val="bg1"/>
                </a:solidFill>
                <a:latin typeface="Times New Roman" panose="02020603050405020304" pitchFamily="18" charset="0"/>
                <a:ea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rPr>
              <a:t>Then I went into the regions of Syria and Cilicia.  </a:t>
            </a:r>
            <a:r>
              <a:rPr lang="en-AU" sz="2800" b="1" baseline="30000" dirty="0">
                <a:solidFill>
                  <a:schemeClr val="bg1"/>
                </a:solidFill>
                <a:latin typeface="Times New Roman" panose="02020603050405020304" pitchFamily="18" charset="0"/>
                <a:ea typeface="Times New Roman" panose="02020603050405020304" pitchFamily="18" charset="0"/>
              </a:rPr>
              <a:t>22 </a:t>
            </a:r>
            <a:r>
              <a:rPr lang="en-AU" sz="2800" dirty="0">
                <a:solidFill>
                  <a:schemeClr val="bg1"/>
                </a:solidFill>
                <a:latin typeface="Times New Roman" panose="02020603050405020304" pitchFamily="18" charset="0"/>
                <a:ea typeface="Times New Roman" panose="02020603050405020304" pitchFamily="18" charset="0"/>
              </a:rPr>
              <a:t>And I was still unknown in person to the churches of Judea that are in Christ.  </a:t>
            </a:r>
            <a:r>
              <a:rPr lang="en-AU" sz="2800" b="1" baseline="30000" dirty="0">
                <a:solidFill>
                  <a:schemeClr val="bg1"/>
                </a:solidFill>
                <a:latin typeface="Times New Roman" panose="02020603050405020304" pitchFamily="18" charset="0"/>
                <a:ea typeface="Times New Roman" panose="02020603050405020304" pitchFamily="18" charset="0"/>
              </a:rPr>
              <a:t>23 </a:t>
            </a:r>
            <a:r>
              <a:rPr lang="en-AU" sz="2800" dirty="0">
                <a:solidFill>
                  <a:schemeClr val="bg1"/>
                </a:solidFill>
                <a:latin typeface="Times New Roman" panose="02020603050405020304" pitchFamily="18" charset="0"/>
                <a:ea typeface="Times New Roman" panose="02020603050405020304" pitchFamily="18" charset="0"/>
              </a:rPr>
              <a:t>They only were hearing it said, “He who used to persecute us is now preaching the faith he once tried to destroy.”  </a:t>
            </a:r>
            <a:r>
              <a:rPr lang="en-AU" sz="2800" b="1" baseline="30000" dirty="0">
                <a:solidFill>
                  <a:schemeClr val="bg1"/>
                </a:solidFill>
                <a:latin typeface="Times New Roman" panose="02020603050405020304" pitchFamily="18" charset="0"/>
                <a:ea typeface="Times New Roman" panose="02020603050405020304" pitchFamily="18" charset="0"/>
              </a:rPr>
              <a:t>24 </a:t>
            </a:r>
            <a:r>
              <a:rPr lang="en-AU" sz="2800" dirty="0">
                <a:solidFill>
                  <a:schemeClr val="bg1"/>
                </a:solidFill>
                <a:latin typeface="Times New Roman" panose="02020603050405020304" pitchFamily="18" charset="0"/>
                <a:ea typeface="Times New Roman" panose="02020603050405020304" pitchFamily="18" charset="0"/>
              </a:rPr>
              <a:t>And they glorified God because of me.</a:t>
            </a:r>
            <a:r>
              <a:rPr lang="en-AU" sz="28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116337"/>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dirty="0">
                <a:solidFill>
                  <a:schemeClr val="bg1"/>
                </a:solidFill>
                <a:latin typeface="Times New Roman" panose="02020603050405020304" pitchFamily="18" charset="0"/>
                <a:ea typeface="Times New Roman" panose="02020603050405020304" pitchFamily="18" charset="0"/>
              </a:rPr>
              <a:t>2 </a:t>
            </a:r>
            <a:r>
              <a:rPr lang="en-AU" sz="2600" dirty="0">
                <a:solidFill>
                  <a:schemeClr val="bg1"/>
                </a:solidFill>
                <a:latin typeface="Times New Roman" panose="02020603050405020304" pitchFamily="18" charset="0"/>
                <a:ea typeface="Times New Roman" panose="02020603050405020304" pitchFamily="18" charset="0"/>
              </a:rPr>
              <a:t>Then after fourteen years I went up again to Jerusalem with Barnabas, taking Titus along with me.  </a:t>
            </a:r>
            <a:r>
              <a:rPr lang="en-AU" sz="2600" b="1" baseline="30000" dirty="0">
                <a:solidFill>
                  <a:schemeClr val="bg1"/>
                </a:solidFill>
                <a:latin typeface="Times New Roman" panose="02020603050405020304" pitchFamily="18" charset="0"/>
                <a:ea typeface="Times New Roman" panose="02020603050405020304" pitchFamily="18" charset="0"/>
              </a:rPr>
              <a:t>2 </a:t>
            </a:r>
            <a:r>
              <a:rPr lang="en-AU" sz="2600" dirty="0">
                <a:solidFill>
                  <a:schemeClr val="bg1"/>
                </a:solidFill>
                <a:latin typeface="Times New Roman" panose="02020603050405020304" pitchFamily="18" charset="0"/>
                <a:ea typeface="Times New Roman" panose="02020603050405020304" pitchFamily="18" charset="0"/>
              </a:rPr>
              <a:t>I went up because of a revelation and set before them (though privately before those who seemed influential) the gospel that I proclaim among the Gentiles, in order to make sure I was not running or had not run in vain.  </a:t>
            </a:r>
            <a:r>
              <a:rPr lang="en-AU" sz="2600" b="1" baseline="30000" dirty="0">
                <a:solidFill>
                  <a:schemeClr val="bg1"/>
                </a:solidFill>
                <a:latin typeface="Times New Roman" panose="02020603050405020304" pitchFamily="18" charset="0"/>
                <a:ea typeface="Times New Roman" panose="02020603050405020304" pitchFamily="18" charset="0"/>
              </a:rPr>
              <a:t>3 </a:t>
            </a:r>
            <a:r>
              <a:rPr lang="en-AU" sz="2600" dirty="0">
                <a:solidFill>
                  <a:schemeClr val="bg1"/>
                </a:solidFill>
                <a:latin typeface="Times New Roman" panose="02020603050405020304" pitchFamily="18" charset="0"/>
                <a:ea typeface="Times New Roman" panose="02020603050405020304" pitchFamily="18" charset="0"/>
              </a:rPr>
              <a:t>But even Titus, who was with me, was not forced to be circumcised, though he was a Greek.  </a:t>
            </a:r>
            <a:r>
              <a:rPr lang="en-AU" sz="2600" b="1" baseline="30000" dirty="0">
                <a:solidFill>
                  <a:schemeClr val="bg1"/>
                </a:solidFill>
                <a:latin typeface="Times New Roman" panose="02020603050405020304" pitchFamily="18" charset="0"/>
                <a:ea typeface="Times New Roman" panose="02020603050405020304" pitchFamily="18" charset="0"/>
              </a:rPr>
              <a:t>4 </a:t>
            </a:r>
            <a:r>
              <a:rPr lang="en-AU" sz="2600" dirty="0">
                <a:solidFill>
                  <a:schemeClr val="bg1"/>
                </a:solidFill>
                <a:latin typeface="Times New Roman" panose="02020603050405020304" pitchFamily="18" charset="0"/>
                <a:ea typeface="Times New Roman" panose="02020603050405020304" pitchFamily="18" charset="0"/>
              </a:rPr>
              <a:t>Yet because of false brothers secretly brought in — who slipped in to spy out our freedom that we have in Christ Jesus, so that they might bring us into slavery —  </a:t>
            </a:r>
            <a:r>
              <a:rPr lang="en-AU" sz="2600" b="1" baseline="30000" dirty="0">
                <a:solidFill>
                  <a:schemeClr val="bg1"/>
                </a:solidFill>
                <a:latin typeface="Times New Roman" panose="02020603050405020304" pitchFamily="18" charset="0"/>
                <a:ea typeface="Times New Roman" panose="02020603050405020304" pitchFamily="18" charset="0"/>
              </a:rPr>
              <a:t>5 </a:t>
            </a:r>
            <a:r>
              <a:rPr lang="en-AU" sz="2600" dirty="0">
                <a:solidFill>
                  <a:schemeClr val="bg1"/>
                </a:solidFill>
                <a:latin typeface="Times New Roman" panose="02020603050405020304" pitchFamily="18" charset="0"/>
                <a:ea typeface="Times New Roman" panose="02020603050405020304" pitchFamily="18" charset="0"/>
              </a:rPr>
              <a:t>to them we did not yield in submission even for a moment, so that the truth of the gospel might be preserved for you.</a:t>
            </a:r>
            <a:r>
              <a:rPr lang="en-AU" sz="26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587447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7646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chemeClr val="bg1"/>
                </a:solidFill>
                <a:latin typeface="Times New Roman" panose="02020603050405020304" pitchFamily="18" charset="0"/>
                <a:ea typeface="Times New Roman" panose="02020603050405020304" pitchFamily="18" charset="0"/>
              </a:rPr>
              <a:t>6 </a:t>
            </a:r>
            <a:r>
              <a:rPr lang="en-AU" sz="2600" dirty="0">
                <a:solidFill>
                  <a:schemeClr val="bg1"/>
                </a:solidFill>
                <a:latin typeface="Times New Roman" panose="02020603050405020304" pitchFamily="18" charset="0"/>
                <a:ea typeface="Times New Roman" panose="02020603050405020304" pitchFamily="18" charset="0"/>
              </a:rPr>
              <a:t>And from those who seemed to be influential (what they were makes no difference to me; God shows no partiality) — those, I say, who seemed influential added nothing to me.  </a:t>
            </a:r>
            <a:r>
              <a:rPr lang="en-AU" sz="2600" b="1" baseline="30000" dirty="0">
                <a:solidFill>
                  <a:schemeClr val="bg1"/>
                </a:solidFill>
                <a:latin typeface="Times New Roman" panose="02020603050405020304" pitchFamily="18" charset="0"/>
                <a:ea typeface="Times New Roman" panose="02020603050405020304" pitchFamily="18" charset="0"/>
              </a:rPr>
              <a:t>7 </a:t>
            </a:r>
            <a:r>
              <a:rPr lang="en-AU" sz="2600" dirty="0">
                <a:solidFill>
                  <a:schemeClr val="bg1"/>
                </a:solidFill>
                <a:latin typeface="Times New Roman" panose="02020603050405020304" pitchFamily="18" charset="0"/>
                <a:ea typeface="Times New Roman" panose="02020603050405020304" pitchFamily="18" charset="0"/>
              </a:rPr>
              <a:t>On the contrary, when they saw that I had been entrusted with the gospel to the uncircumcised, just as Peter had been entrusted with the gospel to the circumcised </a:t>
            </a:r>
            <a:r>
              <a:rPr lang="en-AU" sz="2600" b="1" baseline="30000" dirty="0">
                <a:solidFill>
                  <a:schemeClr val="bg1"/>
                </a:solidFill>
                <a:latin typeface="Times New Roman" panose="02020603050405020304" pitchFamily="18" charset="0"/>
                <a:ea typeface="Times New Roman" panose="02020603050405020304" pitchFamily="18" charset="0"/>
              </a:rPr>
              <a:t>8 </a:t>
            </a:r>
            <a:r>
              <a:rPr lang="en-AU" sz="2600" dirty="0">
                <a:solidFill>
                  <a:schemeClr val="bg1"/>
                </a:solidFill>
                <a:latin typeface="Times New Roman" panose="02020603050405020304" pitchFamily="18" charset="0"/>
                <a:ea typeface="Times New Roman" panose="02020603050405020304" pitchFamily="18" charset="0"/>
              </a:rPr>
              <a:t>(for he who worked through Peter for his apostolic ministry to the circumcised worked also through me for mine to the Gentiles), </a:t>
            </a:r>
            <a:r>
              <a:rPr lang="en-AU" sz="2600" b="1" baseline="30000" dirty="0">
                <a:solidFill>
                  <a:schemeClr val="bg1"/>
                </a:solidFill>
                <a:latin typeface="Times New Roman" panose="02020603050405020304" pitchFamily="18" charset="0"/>
                <a:ea typeface="Times New Roman" panose="02020603050405020304" pitchFamily="18" charset="0"/>
              </a:rPr>
              <a:t>9 </a:t>
            </a:r>
            <a:r>
              <a:rPr lang="en-AU" sz="2600" dirty="0">
                <a:solidFill>
                  <a:schemeClr val="bg1"/>
                </a:solidFill>
                <a:latin typeface="Times New Roman" panose="02020603050405020304" pitchFamily="18" charset="0"/>
                <a:ea typeface="Times New Roman" panose="02020603050405020304" pitchFamily="18" charset="0"/>
              </a:rPr>
              <a:t>and when James and Cephas and John, who seemed to be pillars, perceived the grace that was given to me, they gave the right hand of fellowship to Barnabas and me, that we should go to the Gentiles and they to the circumcised.  </a:t>
            </a:r>
            <a:r>
              <a:rPr lang="en-AU" sz="2600" b="1" baseline="30000" dirty="0">
                <a:solidFill>
                  <a:schemeClr val="bg1"/>
                </a:solidFill>
                <a:latin typeface="Times New Roman" panose="02020603050405020304" pitchFamily="18" charset="0"/>
                <a:ea typeface="Times New Roman" panose="02020603050405020304" pitchFamily="18" charset="0"/>
              </a:rPr>
              <a:t>10 </a:t>
            </a:r>
            <a:r>
              <a:rPr lang="en-AU" sz="2600" dirty="0">
                <a:solidFill>
                  <a:schemeClr val="bg1"/>
                </a:solidFill>
                <a:latin typeface="Times New Roman" panose="02020603050405020304" pitchFamily="18" charset="0"/>
                <a:ea typeface="Times New Roman" panose="02020603050405020304" pitchFamily="18" charset="0"/>
              </a:rPr>
              <a:t>Only, they asked us to remember the poor, the very thing I was eager to do.</a:t>
            </a:r>
            <a:r>
              <a:rPr lang="en-AU" sz="26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26171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rPr>
              <a:t>But when Cephas came to Antioch, I opposed him to his face, because he stood condemned.  </a:t>
            </a:r>
            <a:r>
              <a:rPr lang="en-AU" sz="2800" b="1" baseline="30000" dirty="0">
                <a:solidFill>
                  <a:schemeClr val="bg1"/>
                </a:solidFill>
                <a:latin typeface="Times New Roman" panose="02020603050405020304" pitchFamily="18" charset="0"/>
                <a:ea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rPr>
              <a:t>For before certain men came from James, he was eating with the Gentiles;  but when they came he drew back and separated himself, fearing the circumcision party.  </a:t>
            </a:r>
            <a:r>
              <a:rPr lang="en-AU" sz="2800" b="1" baseline="30000" dirty="0">
                <a:solidFill>
                  <a:schemeClr val="bg1"/>
                </a:solidFill>
                <a:latin typeface="Times New Roman" panose="02020603050405020304" pitchFamily="18" charset="0"/>
                <a:ea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rPr>
              <a:t>And the rest of the Jews acted hypocritically along with him, so that even Barnabas was led astray by their hypocrisy.  </a:t>
            </a:r>
            <a:r>
              <a:rPr lang="en-AU" sz="2800" b="1" baseline="30000" dirty="0">
                <a:solidFill>
                  <a:schemeClr val="bg1"/>
                </a:solidFill>
                <a:latin typeface="Times New Roman" panose="02020603050405020304" pitchFamily="18" charset="0"/>
                <a:ea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rPr>
              <a:t>But when I saw that their conduct was not in step with the truth of the gospel, I said to Cephas before them all, “If you, though a Jew, live like a Gentile and not like a Jew, how can you force the Gentiles to live like Jews?”</a:t>
            </a:r>
            <a:r>
              <a:rPr lang="en-AU" sz="28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6142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02525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We ourselves are Jews by birth and not Gentile sinners;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yet we know that a person is not justified by works of the law but through faith in Jesus Christ, so we also have believed in Christ Jesus, in order to be justified by faith in Christ and not by works of the law, because by works of the law no one will be justified.</a:t>
            </a:r>
            <a:r>
              <a:rPr lang="en-AU" sz="28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7626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Times New Roman" panose="02020603050405020304" pitchFamily="18" charset="0"/>
                <a:cs typeface="Times New Roman" panose="02020603050405020304" pitchFamily="18" charset="0"/>
              </a:rPr>
              <a:t>Pure Gospel from the Word of God</a:t>
            </a:r>
          </a:p>
        </p:txBody>
      </p:sp>
      <p:sp>
        <p:nvSpPr>
          <p:cNvPr id="3" name="TextBox 2">
            <a:extLst>
              <a:ext uri="{FF2B5EF4-FFF2-40B4-BE49-F238E27FC236}">
                <a16:creationId xmlns:a16="http://schemas.microsoft.com/office/drawing/2014/main" id="{4FF9FEF9-F093-5F44-987C-A515FEB55978}"/>
              </a:ext>
            </a:extLst>
          </p:cNvPr>
          <p:cNvSpPr txBox="1"/>
          <p:nvPr/>
        </p:nvSpPr>
        <p:spPr>
          <a:xfrm>
            <a:off x="-1" y="435736"/>
            <a:ext cx="9131479" cy="400110"/>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The importance of listening to the Word of God rather than the teachings of men</a:t>
            </a:r>
          </a:p>
        </p:txBody>
      </p:sp>
      <p:sp>
        <p:nvSpPr>
          <p:cNvPr id="4" name="TextBox 3">
            <a:extLst>
              <a:ext uri="{FF2B5EF4-FFF2-40B4-BE49-F238E27FC236}">
                <a16:creationId xmlns:a16="http://schemas.microsoft.com/office/drawing/2014/main" id="{8A3AD699-7124-5840-9612-C3710130A552}"/>
              </a:ext>
            </a:extLst>
          </p:cNvPr>
          <p:cNvSpPr txBox="1"/>
          <p:nvPr/>
        </p:nvSpPr>
        <p:spPr>
          <a:xfrm>
            <a:off x="228218" y="826175"/>
            <a:ext cx="8675039" cy="2031325"/>
          </a:xfrm>
          <a:prstGeom prst="rect">
            <a:avLst/>
          </a:prstGeom>
          <a:noFill/>
          <a:ln>
            <a:solidFill>
              <a:schemeClr val="bg1"/>
            </a:solidFill>
          </a:ln>
        </p:spPr>
        <p:txBody>
          <a:bodyPr wrap="square" rtlCol="0">
            <a:spAutoFit/>
          </a:bodyPr>
          <a:lstStyle/>
          <a:p>
            <a:r>
              <a:rPr lang="en-AU" u="sng" dirty="0">
                <a:solidFill>
                  <a:schemeClr val="bg1"/>
                </a:solidFill>
                <a:latin typeface="Times New Roman" panose="02020603050405020304" pitchFamily="18" charset="0"/>
                <a:cs typeface="Times New Roman" panose="02020603050405020304" pitchFamily="18" charset="0"/>
              </a:rPr>
              <a:t>Peter Hears the Word of God and Obeys</a:t>
            </a:r>
            <a:endParaRPr lang="en-AU" b="1" u="sng" dirty="0">
              <a:solidFill>
                <a:schemeClr val="bg1"/>
              </a:solidFill>
              <a:latin typeface="Times New Roman" panose="02020603050405020304" pitchFamily="18" charset="0"/>
              <a:cs typeface="Times New Roman" panose="02020603050405020304" pitchFamily="18" charset="0"/>
            </a:endParaRP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good Jew, Peter would not fellowship with Gentiles (unclean)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spoke to Peter and told him to fellowship with the Gentiles.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Peter was changed as he saw God at work among the Gentiles.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 stood by the ministry to the Gentiles, and did not require them to follow works of Law</a:t>
            </a:r>
          </a:p>
          <a:p>
            <a:r>
              <a:rPr lang="en-AU" u="sng" dirty="0">
                <a:solidFill>
                  <a:schemeClr val="bg1"/>
                </a:solidFill>
                <a:latin typeface="Times New Roman" panose="02020603050405020304" pitchFamily="18" charset="0"/>
                <a:cs typeface="Times New Roman" panose="02020603050405020304" pitchFamily="18" charset="0"/>
              </a:rPr>
              <a:t>Peter fails – Influenced by men, away from the Word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Peter feared the influential ‘circumcision party’ and withdrew from fellowship</a:t>
            </a:r>
          </a:p>
        </p:txBody>
      </p:sp>
      <p:sp>
        <p:nvSpPr>
          <p:cNvPr id="6" name="TextBox 5">
            <a:extLst>
              <a:ext uri="{FF2B5EF4-FFF2-40B4-BE49-F238E27FC236}">
                <a16:creationId xmlns:a16="http://schemas.microsoft.com/office/drawing/2014/main" id="{757D97B3-1E39-6348-872C-20DE2CD22E7C}"/>
              </a:ext>
            </a:extLst>
          </p:cNvPr>
          <p:cNvSpPr txBox="1"/>
          <p:nvPr/>
        </p:nvSpPr>
        <p:spPr>
          <a:xfrm>
            <a:off x="80153" y="3073524"/>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Apostle Paul heard the Word of God and obeyed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message he preached was affirmed by the ‘Pillars’ of the church</a:t>
            </a:r>
          </a:p>
        </p:txBody>
      </p:sp>
    </p:spTree>
    <p:extLst>
      <p:ext uri="{BB962C8B-B14F-4D97-AF65-F5344CB8AC3E}">
        <p14:creationId xmlns:p14="http://schemas.microsoft.com/office/powerpoint/2010/main" val="277447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animBg="1"/>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A54E7D3-A5E4-D04E-869A-A79186EBE558}"/>
              </a:ext>
            </a:extLst>
          </p:cNvPr>
          <p:cNvSpPr/>
          <p:nvPr/>
        </p:nvSpPr>
        <p:spPr>
          <a:xfrm>
            <a:off x="35496" y="0"/>
            <a:ext cx="8908088" cy="5688224"/>
          </a:xfrm>
          <a:prstGeom prst="rect">
            <a:avLst/>
          </a:prstGeom>
          <a:solidFill>
            <a:schemeClr val="bg1"/>
          </a:solidFill>
        </p:spPr>
        <p:txBody>
          <a:bodyPr wrap="square">
            <a:spAutoFit/>
          </a:bodyPr>
          <a:lstStyle/>
          <a:p>
            <a:pPr>
              <a:lnSpc>
                <a:spcPct val="115000"/>
              </a:lnSpc>
              <a:spcAft>
                <a:spcPts val="1000"/>
              </a:spcAft>
            </a:pPr>
            <a:r>
              <a:rPr lang="en-US" sz="2200" dirty="0">
                <a:latin typeface="Comic Sans MS" panose="030F0902030302020204" pitchFamily="66" charset="0"/>
                <a:ea typeface="Times New Roman" panose="02020603050405020304" pitchFamily="18" charset="0"/>
                <a:cs typeface="Calibri" panose="020F0502020204030204" pitchFamily="34" charset="0"/>
              </a:rPr>
              <a:t>Acts 15:</a:t>
            </a:r>
            <a:r>
              <a:rPr lang="en-AU" sz="2200" dirty="0">
                <a:latin typeface="Comic Sans MS" panose="030F0902030302020204" pitchFamily="66" charset="0"/>
                <a:ea typeface="Times New Roman" panose="02020603050405020304" pitchFamily="18" charset="0"/>
                <a:cs typeface="Calibri" panose="020F0502020204030204" pitchFamily="34" charset="0"/>
              </a:rPr>
              <a:t> (ESV) </a:t>
            </a:r>
            <a:endParaRPr lang="en-AU" sz="2200" dirty="0">
              <a:latin typeface="Times New Roman" panose="02020603050405020304" pitchFamily="18" charset="0"/>
              <a:ea typeface="Times New Roman" panose="02020603050405020304" pitchFamily="18" charset="0"/>
            </a:endParaRPr>
          </a:p>
          <a:p>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23 </a:t>
            </a:r>
            <a:r>
              <a:rPr lang="en-US" sz="2200" dirty="0">
                <a:latin typeface="Comic Sans MS" panose="030F0902030302020204" pitchFamily="66" charset="0"/>
                <a:ea typeface="Times New Roman" panose="02020603050405020304" pitchFamily="18" charset="0"/>
                <a:cs typeface="Calibri" panose="020F0502020204030204" pitchFamily="34" charset="0"/>
              </a:rPr>
              <a:t>…. “The brothers, both the apostles and the elders, to the brothers who are of the Gentiles in Antioch and Syria and Cilicia, greetings.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24 </a:t>
            </a:r>
            <a:r>
              <a:rPr lang="en-US" sz="2200" dirty="0">
                <a:latin typeface="Comic Sans MS" panose="030F0902030302020204" pitchFamily="66" charset="0"/>
                <a:ea typeface="Times New Roman" panose="02020603050405020304" pitchFamily="18" charset="0"/>
                <a:cs typeface="Calibri" panose="020F0502020204030204" pitchFamily="34" charset="0"/>
              </a:rPr>
              <a:t>Since we have heard that some persons have gone out from us and troubled you with words, unsettling your minds, although we gave them no instructions,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25 </a:t>
            </a:r>
            <a:r>
              <a:rPr lang="en-US" sz="2200" dirty="0">
                <a:latin typeface="Comic Sans MS" panose="030F0902030302020204" pitchFamily="66" charset="0"/>
                <a:ea typeface="Times New Roman" panose="02020603050405020304" pitchFamily="18" charset="0"/>
                <a:cs typeface="Calibri" panose="020F0502020204030204" pitchFamily="34" charset="0"/>
              </a:rPr>
              <a:t>it has seemed good to us, having come to one accord, to choose men and send them to you with our beloved Barnabas and Paul,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26 </a:t>
            </a:r>
            <a:r>
              <a:rPr lang="en-US" sz="2200" dirty="0">
                <a:latin typeface="Comic Sans MS" panose="030F0902030302020204" pitchFamily="66" charset="0"/>
                <a:ea typeface="Times New Roman" panose="02020603050405020304" pitchFamily="18" charset="0"/>
                <a:cs typeface="Calibri" panose="020F0502020204030204" pitchFamily="34" charset="0"/>
              </a:rPr>
              <a:t>men who have risked their lives for the name of our Lord Jesus Christ.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27 </a:t>
            </a:r>
            <a:r>
              <a:rPr lang="en-US" sz="2200" dirty="0">
                <a:latin typeface="Comic Sans MS" panose="030F0902030302020204" pitchFamily="66" charset="0"/>
                <a:ea typeface="Times New Roman" panose="02020603050405020304" pitchFamily="18" charset="0"/>
                <a:cs typeface="Calibri" panose="020F0502020204030204" pitchFamily="34" charset="0"/>
              </a:rPr>
              <a:t>We have therefore sent Judas and Silas, who themselves will tell you the same things by word of mouth.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28 </a:t>
            </a:r>
            <a:r>
              <a:rPr lang="en-US" sz="2200" dirty="0">
                <a:latin typeface="Comic Sans MS" panose="030F0902030302020204" pitchFamily="66" charset="0"/>
                <a:ea typeface="Times New Roman" panose="02020603050405020304" pitchFamily="18" charset="0"/>
                <a:cs typeface="Calibri" panose="020F0502020204030204" pitchFamily="34" charset="0"/>
              </a:rPr>
              <a:t>For it has seemed good to the Holy Spirit and to us to lay on you no greater burden than these requirements:  </a:t>
            </a:r>
            <a:r>
              <a:rPr lang="en-US" sz="2200" b="1" baseline="30000" dirty="0">
                <a:latin typeface="Comic Sans MS" panose="030F0902030302020204" pitchFamily="66" charset="0"/>
                <a:ea typeface="Times New Roman" panose="02020603050405020304" pitchFamily="18" charset="0"/>
                <a:cs typeface="Calibri" panose="020F0502020204030204" pitchFamily="34" charset="0"/>
              </a:rPr>
              <a:t>29 </a:t>
            </a:r>
            <a:r>
              <a:rPr lang="en-US" sz="2200" dirty="0">
                <a:latin typeface="Comic Sans MS" panose="030F0902030302020204" pitchFamily="66" charset="0"/>
                <a:ea typeface="Times New Roman" panose="02020603050405020304" pitchFamily="18" charset="0"/>
                <a:cs typeface="Calibri" panose="020F0502020204030204" pitchFamily="34" charset="0"/>
              </a:rPr>
              <a:t>that you abstain from what has been sacrificed to idols, and from blood, and from what has been strangled, and from sexual immorality.  If you keep yourselves from these, you will do well.  Farewell.”</a:t>
            </a:r>
            <a:r>
              <a:rPr lang="en-AU" sz="2200" dirty="0"/>
              <a:t> </a:t>
            </a:r>
            <a:endParaRPr lang="en-AU" sz="22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65815503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121767</TotalTime>
  <Words>1586</Words>
  <Application>Microsoft Macintosh PowerPoint</Application>
  <PresentationFormat>On-screen Show (16:10)</PresentationFormat>
  <Paragraphs>61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2074</cp:revision>
  <cp:lastPrinted>2021-03-12T03:07:36Z</cp:lastPrinted>
  <dcterms:created xsi:type="dcterms:W3CDTF">2016-11-04T06:28:01Z</dcterms:created>
  <dcterms:modified xsi:type="dcterms:W3CDTF">2021-03-12T03:08:44Z</dcterms:modified>
</cp:coreProperties>
</file>